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4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50B1-AE0A-4538-95CC-ADCCAC69B2F1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1F4EB-4BBF-485D-A71B-0A46894193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71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50B1-AE0A-4538-95CC-ADCCAC69B2F1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1F4EB-4BBF-485D-A71B-0A46894193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917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50B1-AE0A-4538-95CC-ADCCAC69B2F1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1F4EB-4BBF-485D-A71B-0A46894193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982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50B1-AE0A-4538-95CC-ADCCAC69B2F1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1F4EB-4BBF-485D-A71B-0A46894193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585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50B1-AE0A-4538-95CC-ADCCAC69B2F1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1F4EB-4BBF-485D-A71B-0A46894193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260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50B1-AE0A-4538-95CC-ADCCAC69B2F1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1F4EB-4BBF-485D-A71B-0A46894193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379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50B1-AE0A-4538-95CC-ADCCAC69B2F1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1F4EB-4BBF-485D-A71B-0A46894193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502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50B1-AE0A-4538-95CC-ADCCAC69B2F1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1F4EB-4BBF-485D-A71B-0A46894193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739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50B1-AE0A-4538-95CC-ADCCAC69B2F1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1F4EB-4BBF-485D-A71B-0A46894193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694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50B1-AE0A-4538-95CC-ADCCAC69B2F1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1F4EB-4BBF-485D-A71B-0A46894193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202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50B1-AE0A-4538-95CC-ADCCAC69B2F1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1F4EB-4BBF-485D-A71B-0A46894193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626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F50B1-AE0A-4538-95CC-ADCCAC69B2F1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1F4EB-4BBF-485D-A71B-0A46894193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817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98745" y="1019265"/>
            <a:ext cx="714650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1">
                    <a:lumMod val="75000"/>
                  </a:schemeClr>
                </a:solidFill>
                <a:effectLst/>
              </a:rPr>
              <a:t>ВСЕРОССИЙСКАЯ</a:t>
            </a:r>
          </a:p>
          <a:p>
            <a:pPr algn="ctr"/>
            <a:r>
              <a:rPr lang="ru-RU" sz="5400" b="1" dirty="0" smtClean="0">
                <a:ln/>
                <a:solidFill>
                  <a:schemeClr val="accent1">
                    <a:lumMod val="75000"/>
                  </a:schemeClr>
                </a:solidFill>
              </a:rPr>
              <a:t>ПРОВЕРОЧНАЯ</a:t>
            </a:r>
          </a:p>
          <a:p>
            <a:pPr algn="ctr"/>
            <a:r>
              <a:rPr lang="ru-RU" sz="5400" b="1" dirty="0" smtClean="0">
                <a:ln/>
                <a:solidFill>
                  <a:schemeClr val="accent1">
                    <a:lumMod val="75000"/>
                  </a:schemeClr>
                </a:solidFill>
              </a:rPr>
              <a:t> РАБОТА</a:t>
            </a:r>
            <a:endParaRPr lang="ru-RU" sz="5400" b="1" cap="none" spc="0" dirty="0">
              <a:ln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416" y="3904838"/>
            <a:ext cx="4763165" cy="295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0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74800" y="2420683"/>
            <a:ext cx="766352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1">
                    <a:lumMod val="75000"/>
                  </a:schemeClr>
                </a:solidFill>
                <a:effectLst/>
              </a:rPr>
              <a:t>Задание 5.</a:t>
            </a:r>
          </a:p>
          <a:p>
            <a:pPr algn="ctr"/>
            <a:r>
              <a:rPr lang="ru-RU" sz="5400" b="1" i="1" dirty="0">
                <a:ln/>
                <a:solidFill>
                  <a:schemeClr val="accent1">
                    <a:lumMod val="75000"/>
                  </a:schemeClr>
                </a:solidFill>
              </a:rPr>
              <a:t>П</a:t>
            </a:r>
            <a:r>
              <a:rPr lang="ru-RU" sz="5400" b="1" i="1" dirty="0" smtClean="0">
                <a:ln/>
                <a:solidFill>
                  <a:schemeClr val="accent1">
                    <a:lumMod val="75000"/>
                  </a:schemeClr>
                </a:solidFill>
              </a:rPr>
              <a:t>оставьте знак </a:t>
            </a:r>
          </a:p>
          <a:p>
            <a:pPr algn="ctr"/>
            <a:r>
              <a:rPr lang="ru-RU" sz="5400" b="1" i="1" dirty="0">
                <a:ln/>
                <a:solidFill>
                  <a:schemeClr val="accent1">
                    <a:lumMod val="75000"/>
                  </a:schemeClr>
                </a:solidFill>
              </a:rPr>
              <a:t>у</a:t>
            </a:r>
            <a:r>
              <a:rPr lang="ru-RU" sz="5400" b="1" i="1" dirty="0" smtClean="0">
                <a:ln/>
                <a:solidFill>
                  <a:schemeClr val="accent1">
                    <a:lumMod val="75000"/>
                  </a:schemeClr>
                </a:solidFill>
              </a:rPr>
              <a:t>дарения в словах</a:t>
            </a:r>
            <a:endParaRPr lang="ru-RU" sz="5400" b="1" i="1" cap="none" spc="0" dirty="0">
              <a:ln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2086" y="568689"/>
            <a:ext cx="716895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cap="none" spc="0" dirty="0" smtClean="0">
                <a:ln/>
                <a:solidFill>
                  <a:schemeClr val="accent4"/>
                </a:solidFill>
                <a:effectLst/>
              </a:rPr>
              <a:t>Уровень орфоэпической</a:t>
            </a:r>
          </a:p>
          <a:p>
            <a:pPr algn="ctr"/>
            <a:r>
              <a:rPr lang="ru-RU" sz="4000" b="1" cap="none" spc="0" dirty="0" smtClean="0">
                <a:ln/>
                <a:solidFill>
                  <a:schemeClr val="accent4"/>
                </a:solidFill>
                <a:effectLst/>
              </a:rPr>
              <a:t> грамотности учащихся</a:t>
            </a:r>
            <a:endParaRPr lang="ru-RU" sz="40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8667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54408" y="760848"/>
            <a:ext cx="8214108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7200" b="1" cap="none" spc="0" dirty="0" smtClean="0">
                <a:ln/>
                <a:solidFill>
                  <a:schemeClr val="accent4"/>
                </a:solidFill>
                <a:effectLst/>
              </a:rPr>
              <a:t>ВЗЯТА, </a:t>
            </a:r>
          </a:p>
          <a:p>
            <a:pPr algn="ctr"/>
            <a:r>
              <a:rPr lang="ru-RU" sz="7200" b="1" cap="none" spc="0" dirty="0" smtClean="0">
                <a:ln/>
                <a:solidFill>
                  <a:schemeClr val="accent4"/>
                </a:solidFill>
                <a:effectLst/>
              </a:rPr>
              <a:t>НАДОЛГО, </a:t>
            </a:r>
          </a:p>
          <a:p>
            <a:pPr algn="ctr"/>
            <a:r>
              <a:rPr lang="ru-RU" sz="7200" b="1" cap="none" spc="0" dirty="0" smtClean="0">
                <a:ln/>
                <a:solidFill>
                  <a:schemeClr val="accent4"/>
                </a:solidFill>
                <a:effectLst/>
              </a:rPr>
              <a:t>ПОДНЯВШИЙ, </a:t>
            </a:r>
          </a:p>
          <a:p>
            <a:pPr algn="ctr"/>
            <a:r>
              <a:rPr lang="ru-RU" sz="7200" b="1" cap="none" spc="0" dirty="0" smtClean="0">
                <a:ln/>
                <a:solidFill>
                  <a:schemeClr val="accent4"/>
                </a:solidFill>
                <a:effectLst/>
              </a:rPr>
              <a:t>ЭКСПЕРТ</a:t>
            </a:r>
            <a:endParaRPr lang="ru-RU" sz="72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3486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54408" y="760848"/>
            <a:ext cx="8214108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7200" b="1" dirty="0">
                <a:ln/>
                <a:solidFill>
                  <a:srgbClr val="956251"/>
                </a:solidFill>
              </a:rPr>
              <a:t>ВЗЯТ</a:t>
            </a:r>
            <a:r>
              <a:rPr lang="ru-RU" sz="7200" b="1" dirty="0">
                <a:ln/>
                <a:solidFill>
                  <a:srgbClr val="FF0000"/>
                </a:solidFill>
              </a:rPr>
              <a:t>А</a:t>
            </a:r>
            <a:r>
              <a:rPr lang="ru-RU" sz="7200" b="1" dirty="0">
                <a:ln/>
                <a:solidFill>
                  <a:srgbClr val="956251"/>
                </a:solidFill>
              </a:rPr>
              <a:t>, </a:t>
            </a:r>
          </a:p>
          <a:p>
            <a:pPr algn="ctr"/>
            <a:r>
              <a:rPr lang="ru-RU" sz="7200" b="1" dirty="0">
                <a:ln/>
                <a:solidFill>
                  <a:srgbClr val="956251"/>
                </a:solidFill>
              </a:rPr>
              <a:t>НАД</a:t>
            </a:r>
            <a:r>
              <a:rPr lang="ru-RU" sz="7200" b="1" dirty="0">
                <a:ln/>
                <a:solidFill>
                  <a:srgbClr val="FF0000"/>
                </a:solidFill>
              </a:rPr>
              <a:t>О</a:t>
            </a:r>
            <a:r>
              <a:rPr lang="ru-RU" sz="7200" b="1" dirty="0">
                <a:ln/>
                <a:solidFill>
                  <a:srgbClr val="956251"/>
                </a:solidFill>
              </a:rPr>
              <a:t>ЛГО, </a:t>
            </a:r>
          </a:p>
          <a:p>
            <a:pPr algn="ctr"/>
            <a:r>
              <a:rPr lang="ru-RU" sz="7200" b="1" dirty="0">
                <a:ln/>
                <a:solidFill>
                  <a:srgbClr val="956251"/>
                </a:solidFill>
              </a:rPr>
              <a:t>ПОДН</a:t>
            </a:r>
            <a:r>
              <a:rPr lang="ru-RU" sz="7200" b="1" dirty="0">
                <a:ln/>
                <a:solidFill>
                  <a:srgbClr val="FF0000"/>
                </a:solidFill>
              </a:rPr>
              <a:t>Я</a:t>
            </a:r>
            <a:r>
              <a:rPr lang="ru-RU" sz="7200" b="1" dirty="0">
                <a:ln/>
                <a:solidFill>
                  <a:srgbClr val="956251"/>
                </a:solidFill>
              </a:rPr>
              <a:t>ВШИЙ, </a:t>
            </a:r>
          </a:p>
          <a:p>
            <a:pPr algn="ctr"/>
            <a:r>
              <a:rPr lang="ru-RU" sz="7200" b="1" dirty="0">
                <a:ln/>
                <a:solidFill>
                  <a:srgbClr val="956251"/>
                </a:solidFill>
              </a:rPr>
              <a:t>ЭКСП</a:t>
            </a:r>
            <a:r>
              <a:rPr lang="ru-RU" sz="7200" b="1" dirty="0">
                <a:ln/>
                <a:solidFill>
                  <a:srgbClr val="FF0000"/>
                </a:solidFill>
              </a:rPr>
              <a:t>Е</a:t>
            </a:r>
            <a:r>
              <a:rPr lang="ru-RU" sz="7200" b="1" dirty="0">
                <a:ln/>
                <a:solidFill>
                  <a:srgbClr val="956251"/>
                </a:solidFill>
              </a:rPr>
              <a:t>РТ</a:t>
            </a:r>
          </a:p>
        </p:txBody>
      </p:sp>
    </p:spTree>
    <p:extLst>
      <p:ext uri="{BB962C8B-B14F-4D97-AF65-F5344CB8AC3E}">
        <p14:creationId xmlns:p14="http://schemas.microsoft.com/office/powerpoint/2010/main" val="636497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87355" y="760848"/>
            <a:ext cx="6348213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7200" b="1" dirty="0" smtClean="0">
                <a:ln/>
                <a:solidFill>
                  <a:srgbClr val="956251"/>
                </a:solidFill>
              </a:rPr>
              <a:t>ШАРФЫ, </a:t>
            </a:r>
            <a:endParaRPr lang="ru-RU" sz="7200" b="1" dirty="0">
              <a:ln/>
              <a:solidFill>
                <a:srgbClr val="956251"/>
              </a:solidFill>
            </a:endParaRPr>
          </a:p>
          <a:p>
            <a:pPr algn="ctr"/>
            <a:r>
              <a:rPr lang="ru-RU" sz="7200" b="1" dirty="0" smtClean="0">
                <a:ln/>
                <a:solidFill>
                  <a:srgbClr val="956251"/>
                </a:solidFill>
              </a:rPr>
              <a:t>ДОСУХА, </a:t>
            </a:r>
            <a:endParaRPr lang="ru-RU" sz="7200" b="1" dirty="0">
              <a:ln/>
              <a:solidFill>
                <a:srgbClr val="956251"/>
              </a:solidFill>
            </a:endParaRPr>
          </a:p>
          <a:p>
            <a:pPr algn="ctr"/>
            <a:r>
              <a:rPr lang="ru-RU" sz="7200" b="1" dirty="0" smtClean="0">
                <a:ln/>
                <a:solidFill>
                  <a:srgbClr val="956251"/>
                </a:solidFill>
              </a:rPr>
              <a:t>КРАСИВЕЕ, </a:t>
            </a:r>
            <a:endParaRPr lang="ru-RU" sz="7200" b="1" dirty="0">
              <a:ln/>
              <a:solidFill>
                <a:srgbClr val="956251"/>
              </a:solidFill>
            </a:endParaRPr>
          </a:p>
          <a:p>
            <a:pPr algn="ctr"/>
            <a:r>
              <a:rPr lang="ru-RU" sz="7200" b="1" dirty="0" smtClean="0">
                <a:ln/>
                <a:solidFill>
                  <a:srgbClr val="956251"/>
                </a:solidFill>
              </a:rPr>
              <a:t>КВАРТАЛ</a:t>
            </a:r>
            <a:endParaRPr lang="ru-RU" sz="7200" b="1" dirty="0">
              <a:ln/>
              <a:solidFill>
                <a:srgbClr val="9562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213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87355" y="760848"/>
            <a:ext cx="6348213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7200" b="1" dirty="0">
                <a:ln/>
                <a:solidFill>
                  <a:srgbClr val="956251"/>
                </a:solidFill>
              </a:rPr>
              <a:t>Ш</a:t>
            </a:r>
            <a:r>
              <a:rPr lang="ru-RU" sz="7200" b="1" dirty="0">
                <a:ln/>
                <a:solidFill>
                  <a:srgbClr val="FF0000"/>
                </a:solidFill>
              </a:rPr>
              <a:t>А</a:t>
            </a:r>
            <a:r>
              <a:rPr lang="ru-RU" sz="7200" b="1" dirty="0">
                <a:ln/>
                <a:solidFill>
                  <a:srgbClr val="956251"/>
                </a:solidFill>
              </a:rPr>
              <a:t>РФЫ, </a:t>
            </a:r>
          </a:p>
          <a:p>
            <a:pPr algn="ctr"/>
            <a:r>
              <a:rPr lang="ru-RU" sz="7200" b="1" dirty="0">
                <a:ln/>
                <a:solidFill>
                  <a:srgbClr val="956251"/>
                </a:solidFill>
              </a:rPr>
              <a:t>Д</a:t>
            </a:r>
            <a:r>
              <a:rPr lang="ru-RU" sz="7200" b="1" dirty="0">
                <a:ln/>
                <a:solidFill>
                  <a:srgbClr val="FF0000"/>
                </a:solidFill>
              </a:rPr>
              <a:t>О</a:t>
            </a:r>
            <a:r>
              <a:rPr lang="ru-RU" sz="7200" b="1" dirty="0">
                <a:ln/>
                <a:solidFill>
                  <a:srgbClr val="956251"/>
                </a:solidFill>
              </a:rPr>
              <a:t>СУХА, </a:t>
            </a:r>
          </a:p>
          <a:p>
            <a:pPr algn="ctr"/>
            <a:r>
              <a:rPr lang="ru-RU" sz="7200" b="1" dirty="0">
                <a:ln/>
                <a:solidFill>
                  <a:srgbClr val="956251"/>
                </a:solidFill>
              </a:rPr>
              <a:t>КРАС</a:t>
            </a:r>
            <a:r>
              <a:rPr lang="ru-RU" sz="7200" b="1" dirty="0">
                <a:ln/>
                <a:solidFill>
                  <a:srgbClr val="FF0000"/>
                </a:solidFill>
              </a:rPr>
              <a:t>И</a:t>
            </a:r>
            <a:r>
              <a:rPr lang="ru-RU" sz="7200" b="1" dirty="0">
                <a:ln/>
                <a:solidFill>
                  <a:srgbClr val="956251"/>
                </a:solidFill>
              </a:rPr>
              <a:t>ВЕЕ, </a:t>
            </a:r>
          </a:p>
          <a:p>
            <a:pPr algn="ctr"/>
            <a:r>
              <a:rPr lang="ru-RU" sz="7200" b="1" dirty="0">
                <a:ln/>
                <a:solidFill>
                  <a:srgbClr val="956251"/>
                </a:solidFill>
              </a:rPr>
              <a:t>КВАРТ</a:t>
            </a:r>
            <a:r>
              <a:rPr lang="ru-RU" sz="7200" b="1" dirty="0">
                <a:ln/>
                <a:solidFill>
                  <a:srgbClr val="FF0000"/>
                </a:solidFill>
              </a:rPr>
              <a:t>А</a:t>
            </a:r>
            <a:r>
              <a:rPr lang="ru-RU" sz="7200" b="1" dirty="0">
                <a:ln/>
                <a:solidFill>
                  <a:srgbClr val="956251"/>
                </a:solidFill>
              </a:rPr>
              <a:t>Л</a:t>
            </a:r>
          </a:p>
        </p:txBody>
      </p:sp>
    </p:spTree>
    <p:extLst>
      <p:ext uri="{BB962C8B-B14F-4D97-AF65-F5344CB8AC3E}">
        <p14:creationId xmlns:p14="http://schemas.microsoft.com/office/powerpoint/2010/main" val="2037074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09711" y="760848"/>
            <a:ext cx="8103501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7200" b="1" dirty="0" smtClean="0">
                <a:ln/>
                <a:solidFill>
                  <a:srgbClr val="956251"/>
                </a:solidFill>
              </a:rPr>
              <a:t>ПО ДВОЕ, </a:t>
            </a:r>
            <a:endParaRPr lang="ru-RU" sz="7200" b="1" dirty="0">
              <a:ln/>
              <a:solidFill>
                <a:srgbClr val="956251"/>
              </a:solidFill>
            </a:endParaRPr>
          </a:p>
          <a:p>
            <a:pPr algn="ctr"/>
            <a:r>
              <a:rPr lang="ru-RU" sz="7200" b="1" dirty="0" smtClean="0">
                <a:ln/>
                <a:solidFill>
                  <a:srgbClr val="956251"/>
                </a:solidFill>
              </a:rPr>
              <a:t>ПО ТРОЕ, </a:t>
            </a:r>
            <a:endParaRPr lang="ru-RU" sz="7200" b="1" dirty="0">
              <a:ln/>
              <a:solidFill>
                <a:srgbClr val="956251"/>
              </a:solidFill>
            </a:endParaRPr>
          </a:p>
          <a:p>
            <a:pPr algn="ctr"/>
            <a:r>
              <a:rPr lang="ru-RU" sz="7200" b="1" dirty="0" smtClean="0">
                <a:ln/>
                <a:solidFill>
                  <a:srgbClr val="956251"/>
                </a:solidFill>
              </a:rPr>
              <a:t>ВОДОПРОВОД, </a:t>
            </a:r>
            <a:endParaRPr lang="ru-RU" sz="7200" b="1" dirty="0">
              <a:ln/>
              <a:solidFill>
                <a:srgbClr val="956251"/>
              </a:solidFill>
            </a:endParaRPr>
          </a:p>
          <a:p>
            <a:pPr algn="ctr"/>
            <a:r>
              <a:rPr lang="ru-RU" sz="7200" b="1" dirty="0" smtClean="0">
                <a:ln/>
                <a:solidFill>
                  <a:srgbClr val="956251"/>
                </a:solidFill>
              </a:rPr>
              <a:t>СОЗДАНА</a:t>
            </a:r>
            <a:endParaRPr lang="ru-RU" sz="7200" b="1" dirty="0">
              <a:ln/>
              <a:solidFill>
                <a:srgbClr val="9562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512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09711" y="760848"/>
            <a:ext cx="8103501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7200" b="1" dirty="0">
                <a:ln/>
                <a:solidFill>
                  <a:srgbClr val="956251"/>
                </a:solidFill>
              </a:rPr>
              <a:t>П</a:t>
            </a:r>
            <a:r>
              <a:rPr lang="ru-RU" sz="7200" b="1" dirty="0">
                <a:ln/>
                <a:solidFill>
                  <a:srgbClr val="FF0000"/>
                </a:solidFill>
              </a:rPr>
              <a:t>О</a:t>
            </a:r>
            <a:r>
              <a:rPr lang="ru-RU" sz="7200" b="1" dirty="0">
                <a:ln/>
                <a:solidFill>
                  <a:srgbClr val="956251"/>
                </a:solidFill>
              </a:rPr>
              <a:t> ДВОЕ, </a:t>
            </a:r>
          </a:p>
          <a:p>
            <a:pPr algn="ctr"/>
            <a:r>
              <a:rPr lang="ru-RU" sz="7200" b="1" dirty="0">
                <a:ln/>
                <a:solidFill>
                  <a:srgbClr val="956251"/>
                </a:solidFill>
              </a:rPr>
              <a:t>П</a:t>
            </a:r>
            <a:r>
              <a:rPr lang="ru-RU" sz="7200" b="1" dirty="0">
                <a:ln/>
                <a:solidFill>
                  <a:srgbClr val="FF0000"/>
                </a:solidFill>
              </a:rPr>
              <a:t>О</a:t>
            </a:r>
            <a:r>
              <a:rPr lang="ru-RU" sz="7200" b="1" dirty="0">
                <a:ln/>
                <a:solidFill>
                  <a:srgbClr val="956251"/>
                </a:solidFill>
              </a:rPr>
              <a:t> ТРОЕ, </a:t>
            </a:r>
          </a:p>
          <a:p>
            <a:pPr algn="ctr"/>
            <a:r>
              <a:rPr lang="ru-RU" sz="7200" b="1" dirty="0">
                <a:ln/>
                <a:solidFill>
                  <a:srgbClr val="956251"/>
                </a:solidFill>
              </a:rPr>
              <a:t>ВОДОПРОВ</a:t>
            </a:r>
            <a:r>
              <a:rPr lang="ru-RU" sz="7200" b="1" dirty="0">
                <a:ln/>
                <a:solidFill>
                  <a:srgbClr val="FF0000"/>
                </a:solidFill>
              </a:rPr>
              <a:t>О</a:t>
            </a:r>
            <a:r>
              <a:rPr lang="ru-RU" sz="7200" b="1" dirty="0">
                <a:ln/>
                <a:solidFill>
                  <a:srgbClr val="956251"/>
                </a:solidFill>
              </a:rPr>
              <a:t>Д, </a:t>
            </a:r>
          </a:p>
          <a:p>
            <a:pPr algn="ctr"/>
            <a:r>
              <a:rPr lang="ru-RU" sz="7200" b="1" dirty="0">
                <a:ln/>
                <a:solidFill>
                  <a:srgbClr val="956251"/>
                </a:solidFill>
              </a:rPr>
              <a:t>СОЗДАН</a:t>
            </a:r>
            <a:r>
              <a:rPr lang="ru-RU" sz="7200" b="1" dirty="0">
                <a:ln/>
                <a:solidFill>
                  <a:srgbClr val="FF0000"/>
                </a:solidFill>
              </a:rPr>
              <a:t>А</a:t>
            </a:r>
          </a:p>
        </p:txBody>
      </p:sp>
    </p:spTree>
    <p:extLst>
      <p:ext uri="{BB962C8B-B14F-4D97-AF65-F5344CB8AC3E}">
        <p14:creationId xmlns:p14="http://schemas.microsoft.com/office/powerpoint/2010/main" val="2078472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85377" y="760848"/>
            <a:ext cx="6752169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7200" b="1" dirty="0" smtClean="0">
                <a:ln/>
                <a:solidFill>
                  <a:srgbClr val="956251"/>
                </a:solidFill>
              </a:rPr>
              <a:t>КУХОННАЯ, </a:t>
            </a:r>
            <a:endParaRPr lang="ru-RU" sz="7200" b="1" dirty="0">
              <a:ln/>
              <a:solidFill>
                <a:srgbClr val="956251"/>
              </a:solidFill>
            </a:endParaRPr>
          </a:p>
          <a:p>
            <a:pPr algn="ctr"/>
            <a:r>
              <a:rPr lang="ru-RU" sz="7200" b="1" dirty="0" smtClean="0">
                <a:ln/>
                <a:solidFill>
                  <a:srgbClr val="956251"/>
                </a:solidFill>
              </a:rPr>
              <a:t>ЗВОНИТ, </a:t>
            </a:r>
            <a:endParaRPr lang="ru-RU" sz="7200" b="1" dirty="0">
              <a:ln/>
              <a:solidFill>
                <a:srgbClr val="956251"/>
              </a:solidFill>
            </a:endParaRPr>
          </a:p>
          <a:p>
            <a:pPr algn="ctr"/>
            <a:r>
              <a:rPr lang="ru-RU" sz="7200" b="1" dirty="0" smtClean="0">
                <a:ln/>
                <a:solidFill>
                  <a:srgbClr val="956251"/>
                </a:solidFill>
              </a:rPr>
              <a:t>ЧЕРПАЯ, </a:t>
            </a:r>
            <a:endParaRPr lang="ru-RU" sz="7200" b="1" dirty="0">
              <a:ln/>
              <a:solidFill>
                <a:srgbClr val="956251"/>
              </a:solidFill>
            </a:endParaRPr>
          </a:p>
          <a:p>
            <a:pPr algn="ctr"/>
            <a:r>
              <a:rPr lang="ru-RU" sz="7200" b="1" dirty="0" smtClean="0">
                <a:ln/>
                <a:solidFill>
                  <a:srgbClr val="956251"/>
                </a:solidFill>
              </a:rPr>
              <a:t>СЛИВОВЫЙ</a:t>
            </a:r>
            <a:endParaRPr lang="ru-RU" sz="7200" b="1" dirty="0">
              <a:ln/>
              <a:solidFill>
                <a:srgbClr val="9562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037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85377" y="760848"/>
            <a:ext cx="6752169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7200" b="1" dirty="0">
                <a:ln/>
                <a:solidFill>
                  <a:srgbClr val="956251"/>
                </a:solidFill>
              </a:rPr>
              <a:t>К</a:t>
            </a:r>
            <a:r>
              <a:rPr lang="ru-RU" sz="7200" b="1" dirty="0">
                <a:ln/>
                <a:solidFill>
                  <a:srgbClr val="FF0000"/>
                </a:solidFill>
              </a:rPr>
              <a:t>У</a:t>
            </a:r>
            <a:r>
              <a:rPr lang="ru-RU" sz="7200" b="1" dirty="0">
                <a:ln/>
                <a:solidFill>
                  <a:srgbClr val="956251"/>
                </a:solidFill>
              </a:rPr>
              <a:t>ХОННАЯ, </a:t>
            </a:r>
          </a:p>
          <a:p>
            <a:pPr algn="ctr"/>
            <a:r>
              <a:rPr lang="ru-RU" sz="7200" b="1" dirty="0">
                <a:ln/>
                <a:solidFill>
                  <a:srgbClr val="956251"/>
                </a:solidFill>
              </a:rPr>
              <a:t>ЗВОН</a:t>
            </a:r>
            <a:r>
              <a:rPr lang="ru-RU" sz="7200" b="1" dirty="0">
                <a:ln/>
                <a:solidFill>
                  <a:srgbClr val="FF0000"/>
                </a:solidFill>
              </a:rPr>
              <a:t>И</a:t>
            </a:r>
            <a:r>
              <a:rPr lang="ru-RU" sz="7200" b="1" dirty="0">
                <a:ln/>
                <a:solidFill>
                  <a:srgbClr val="956251"/>
                </a:solidFill>
              </a:rPr>
              <a:t>Т, </a:t>
            </a:r>
          </a:p>
          <a:p>
            <a:pPr algn="ctr"/>
            <a:r>
              <a:rPr lang="ru-RU" sz="7200" b="1" dirty="0">
                <a:ln/>
                <a:solidFill>
                  <a:srgbClr val="956251"/>
                </a:solidFill>
              </a:rPr>
              <a:t>Ч</a:t>
            </a:r>
            <a:r>
              <a:rPr lang="ru-RU" sz="7200" b="1" dirty="0">
                <a:ln/>
                <a:solidFill>
                  <a:srgbClr val="FF0000"/>
                </a:solidFill>
              </a:rPr>
              <a:t>Е</a:t>
            </a:r>
            <a:r>
              <a:rPr lang="ru-RU" sz="7200" b="1" dirty="0">
                <a:ln/>
                <a:solidFill>
                  <a:srgbClr val="956251"/>
                </a:solidFill>
              </a:rPr>
              <a:t>РПАЯ, </a:t>
            </a:r>
          </a:p>
          <a:p>
            <a:pPr algn="ctr"/>
            <a:r>
              <a:rPr lang="ru-RU" sz="7200" b="1" dirty="0">
                <a:ln/>
                <a:solidFill>
                  <a:srgbClr val="956251"/>
                </a:solidFill>
              </a:rPr>
              <a:t>СЛ</a:t>
            </a:r>
            <a:r>
              <a:rPr lang="ru-RU" sz="7200" b="1" dirty="0">
                <a:ln/>
                <a:solidFill>
                  <a:srgbClr val="FF0000"/>
                </a:solidFill>
              </a:rPr>
              <a:t>И</a:t>
            </a:r>
            <a:r>
              <a:rPr lang="ru-RU" sz="7200" b="1" dirty="0">
                <a:ln/>
                <a:solidFill>
                  <a:srgbClr val="956251"/>
                </a:solidFill>
              </a:rPr>
              <a:t>ВОВЫЙ</a:t>
            </a:r>
          </a:p>
        </p:txBody>
      </p:sp>
    </p:spTree>
    <p:extLst>
      <p:ext uri="{BB962C8B-B14F-4D97-AF65-F5344CB8AC3E}">
        <p14:creationId xmlns:p14="http://schemas.microsoft.com/office/powerpoint/2010/main" val="3407241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7440" y="760848"/>
            <a:ext cx="9248045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7200" b="1" dirty="0" smtClean="0">
                <a:ln/>
                <a:solidFill>
                  <a:srgbClr val="956251"/>
                </a:solidFill>
              </a:rPr>
              <a:t>АВГУСТОВСКИЙ, </a:t>
            </a:r>
            <a:endParaRPr lang="ru-RU" sz="7200" b="1" dirty="0">
              <a:ln/>
              <a:solidFill>
                <a:srgbClr val="956251"/>
              </a:solidFill>
            </a:endParaRPr>
          </a:p>
          <a:p>
            <a:pPr algn="ctr"/>
            <a:r>
              <a:rPr lang="ru-RU" sz="7200" b="1" dirty="0" smtClean="0">
                <a:ln/>
                <a:solidFill>
                  <a:srgbClr val="956251"/>
                </a:solidFill>
              </a:rPr>
              <a:t>ОБЛЕГЧИТЬ, </a:t>
            </a:r>
            <a:endParaRPr lang="ru-RU" sz="7200" b="1" dirty="0">
              <a:ln/>
              <a:solidFill>
                <a:srgbClr val="956251"/>
              </a:solidFill>
            </a:endParaRPr>
          </a:p>
          <a:p>
            <a:pPr algn="ctr"/>
            <a:r>
              <a:rPr lang="ru-RU" sz="7200" b="1" dirty="0" smtClean="0">
                <a:ln/>
                <a:solidFill>
                  <a:srgbClr val="956251"/>
                </a:solidFill>
              </a:rPr>
              <a:t>ЩАВЕЛЬ, </a:t>
            </a:r>
            <a:endParaRPr lang="ru-RU" sz="7200" b="1" dirty="0">
              <a:ln/>
              <a:solidFill>
                <a:srgbClr val="956251"/>
              </a:solidFill>
            </a:endParaRPr>
          </a:p>
          <a:p>
            <a:pPr algn="ctr"/>
            <a:r>
              <a:rPr lang="ru-RU" sz="7200" b="1" dirty="0" smtClean="0">
                <a:ln/>
                <a:solidFill>
                  <a:srgbClr val="956251"/>
                </a:solidFill>
              </a:rPr>
              <a:t>ЗВОНЯТ</a:t>
            </a:r>
            <a:endParaRPr lang="ru-RU" sz="7200" b="1" dirty="0">
              <a:ln/>
              <a:solidFill>
                <a:srgbClr val="9562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835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7440" y="760848"/>
            <a:ext cx="9248045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7200" b="1" dirty="0">
                <a:ln/>
                <a:solidFill>
                  <a:srgbClr val="FF0000"/>
                </a:solidFill>
              </a:rPr>
              <a:t>А</a:t>
            </a:r>
            <a:r>
              <a:rPr lang="ru-RU" sz="7200" b="1" dirty="0">
                <a:ln/>
                <a:solidFill>
                  <a:srgbClr val="956251"/>
                </a:solidFill>
              </a:rPr>
              <a:t>ВГУСТОВСКИЙ, </a:t>
            </a:r>
          </a:p>
          <a:p>
            <a:pPr algn="ctr"/>
            <a:r>
              <a:rPr lang="ru-RU" sz="7200" b="1" dirty="0">
                <a:ln/>
                <a:solidFill>
                  <a:srgbClr val="956251"/>
                </a:solidFill>
              </a:rPr>
              <a:t>ОБЛЕГЧ</a:t>
            </a:r>
            <a:r>
              <a:rPr lang="ru-RU" sz="7200" b="1" dirty="0">
                <a:ln/>
                <a:solidFill>
                  <a:srgbClr val="FF0000"/>
                </a:solidFill>
              </a:rPr>
              <a:t>И</a:t>
            </a:r>
            <a:r>
              <a:rPr lang="ru-RU" sz="7200" b="1" dirty="0">
                <a:ln/>
                <a:solidFill>
                  <a:srgbClr val="956251"/>
                </a:solidFill>
              </a:rPr>
              <a:t>ТЬ, </a:t>
            </a:r>
          </a:p>
          <a:p>
            <a:pPr algn="ctr"/>
            <a:r>
              <a:rPr lang="ru-RU" sz="7200" b="1" dirty="0">
                <a:ln/>
                <a:solidFill>
                  <a:srgbClr val="956251"/>
                </a:solidFill>
              </a:rPr>
              <a:t>ЩАВ</a:t>
            </a:r>
            <a:r>
              <a:rPr lang="ru-RU" sz="7200" b="1" dirty="0">
                <a:ln/>
                <a:solidFill>
                  <a:srgbClr val="FF0000"/>
                </a:solidFill>
              </a:rPr>
              <a:t>Е</a:t>
            </a:r>
            <a:r>
              <a:rPr lang="ru-RU" sz="7200" b="1" dirty="0">
                <a:ln/>
                <a:solidFill>
                  <a:srgbClr val="956251"/>
                </a:solidFill>
              </a:rPr>
              <a:t>ЛЬ, </a:t>
            </a:r>
          </a:p>
          <a:p>
            <a:pPr algn="ctr"/>
            <a:r>
              <a:rPr lang="ru-RU" sz="7200" b="1" dirty="0">
                <a:ln/>
                <a:solidFill>
                  <a:srgbClr val="956251"/>
                </a:solidFill>
              </a:rPr>
              <a:t>ЗВОН</a:t>
            </a:r>
            <a:r>
              <a:rPr lang="ru-RU" sz="7200" b="1" dirty="0">
                <a:ln/>
                <a:solidFill>
                  <a:srgbClr val="FF0000"/>
                </a:solidFill>
              </a:rPr>
              <a:t>Я</a:t>
            </a:r>
            <a:r>
              <a:rPr lang="ru-RU" sz="7200" b="1" dirty="0">
                <a:ln/>
                <a:solidFill>
                  <a:srgbClr val="956251"/>
                </a:solidFill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3745906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38328" y="1515367"/>
            <a:ext cx="7957193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Верно поставлено ударение во всех словах – </a:t>
            </a:r>
            <a:r>
              <a:rPr lang="ru-RU" sz="3200" b="1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 балла</a:t>
            </a:r>
            <a:endParaRPr lang="ru-RU" sz="3200" b="1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38328" y="2754070"/>
            <a:ext cx="789494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Верно поставлено ударение </a:t>
            </a:r>
          </a:p>
          <a:p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</a:t>
            </a:r>
            <a:r>
              <a:rPr lang="ru-RU" sz="32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олько в трёх словах – </a:t>
            </a:r>
            <a:r>
              <a:rPr lang="ru-RU" sz="3200" b="1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 балл</a:t>
            </a:r>
            <a:endParaRPr lang="ru-RU" sz="3200" b="1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38328" y="4044288"/>
            <a:ext cx="7894944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Верно поставлено ударение </a:t>
            </a:r>
          </a:p>
          <a:p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</a:t>
            </a:r>
            <a:r>
              <a:rPr lang="ru-RU" sz="32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олько в 1-2 словах  ИЛИ во всех словах поставлено </a:t>
            </a:r>
          </a:p>
          <a:p>
            <a:r>
              <a:rPr lang="ru-RU" sz="32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ударение неверно– </a:t>
            </a:r>
            <a:r>
              <a:rPr lang="ru-RU" sz="3200" b="1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 баллов</a:t>
            </a:r>
            <a:endParaRPr lang="ru-RU" sz="3200" b="1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75034" y="315038"/>
            <a:ext cx="629210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600" b="1" cap="none" spc="0" dirty="0" smtClean="0">
                <a:ln/>
                <a:solidFill>
                  <a:schemeClr val="accent1">
                    <a:lumMod val="75000"/>
                  </a:schemeClr>
                </a:solidFill>
                <a:effectLst/>
              </a:rPr>
              <a:t>Указания к оцениванию</a:t>
            </a:r>
          </a:p>
          <a:p>
            <a:pPr algn="ctr"/>
            <a:r>
              <a:rPr lang="ru-RU" sz="3600" b="1" dirty="0" smtClean="0">
                <a:ln/>
                <a:solidFill>
                  <a:schemeClr val="accent1">
                    <a:lumMod val="75000"/>
                  </a:schemeClr>
                </a:solidFill>
              </a:rPr>
              <a:t>5 задания</a:t>
            </a:r>
            <a:r>
              <a:rPr lang="ru-RU" sz="3600" b="1" cap="none" spc="0" dirty="0" smtClean="0">
                <a:ln/>
                <a:solidFill>
                  <a:schemeClr val="accent1">
                    <a:lumMod val="75000"/>
                  </a:schemeClr>
                </a:solidFill>
                <a:effectLst/>
              </a:rPr>
              <a:t>:</a:t>
            </a:r>
            <a:endParaRPr lang="ru-RU" sz="3600" b="1" cap="none" spc="0" dirty="0">
              <a:ln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37037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12062" y="2758165"/>
            <a:ext cx="6078908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Желаю </a:t>
            </a:r>
          </a:p>
          <a:p>
            <a:pPr algn="ctr"/>
            <a:r>
              <a:rPr lang="ru-RU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успешных </a:t>
            </a:r>
          </a:p>
          <a:p>
            <a:pPr algn="ctr"/>
            <a:r>
              <a:rPr lang="ru-RU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р</a:t>
            </a:r>
            <a:r>
              <a:rPr lang="ru-RU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ешений</a:t>
            </a:r>
          </a:p>
          <a:p>
            <a:pPr algn="ctr"/>
            <a:r>
              <a:rPr lang="ru-RU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5 задания ВПР !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37" y="-404363"/>
            <a:ext cx="7528948" cy="446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633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Оранжевый и красный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</TotalTime>
  <Words>140</Words>
  <Application>Microsoft Office PowerPoint</Application>
  <PresentationFormat>Экран (4:3)</PresentationFormat>
  <Paragraphs>60</Paragraphs>
  <Slides>14</Slides>
  <Notes>0</Notes>
  <HiddenSlides>5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Лариса Плыс</dc:creator>
  <cp:lastModifiedBy>Лариса Плыс</cp:lastModifiedBy>
  <cp:revision>7</cp:revision>
  <dcterms:created xsi:type="dcterms:W3CDTF">2023-03-24T11:50:27Z</dcterms:created>
  <dcterms:modified xsi:type="dcterms:W3CDTF">2023-03-24T13:25:06Z</dcterms:modified>
</cp:coreProperties>
</file>